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3" r:id="rId1"/>
  </p:sldMasterIdLst>
  <p:notesMasterIdLst>
    <p:notesMasterId r:id="rId22"/>
  </p:notesMasterIdLst>
  <p:sldIdLst>
    <p:sldId id="256" r:id="rId2"/>
    <p:sldId id="257" r:id="rId3"/>
    <p:sldId id="259" r:id="rId4"/>
    <p:sldId id="279" r:id="rId5"/>
    <p:sldId id="260" r:id="rId6"/>
    <p:sldId id="261" r:id="rId7"/>
    <p:sldId id="262" r:id="rId8"/>
    <p:sldId id="282" r:id="rId9"/>
    <p:sldId id="283" r:id="rId10"/>
    <p:sldId id="284" r:id="rId11"/>
    <p:sldId id="285" r:id="rId12"/>
    <p:sldId id="267" r:id="rId13"/>
    <p:sldId id="286" r:id="rId14"/>
    <p:sldId id="287" r:id="rId15"/>
    <p:sldId id="269" r:id="rId16"/>
    <p:sldId id="270" r:id="rId17"/>
    <p:sldId id="271" r:id="rId18"/>
    <p:sldId id="281" r:id="rId19"/>
    <p:sldId id="280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6"/>
    <p:restoredTop sz="91541"/>
  </p:normalViewPr>
  <p:slideViewPr>
    <p:cSldViewPr snapToGrid="0">
      <p:cViewPr varScale="1">
        <p:scale>
          <a:sx n="115" d="100"/>
          <a:sy n="115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8ED44-19A5-374F-B1D6-6FA7D8E697BC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85B12-1F1D-3B42-AA85-0731EB675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0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8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00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85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06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71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4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26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79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3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50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06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07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85B12-1F1D-3B42-AA85-0731EB6751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0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50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76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41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922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9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95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65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9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49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0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0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1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6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9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0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81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m5-forecasting-accuracy/over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9D6B-4535-4196-0678-36327C1375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Predict the Unit Sales of Walmart Retail Foods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03433-3D82-AD61-5FE6-C9CE193EE1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Arezoo Memarian</a:t>
            </a:r>
          </a:p>
        </p:txBody>
      </p:sp>
    </p:spTree>
    <p:extLst>
      <p:ext uri="{BB962C8B-B14F-4D97-AF65-F5344CB8AC3E}">
        <p14:creationId xmlns:p14="http://schemas.microsoft.com/office/powerpoint/2010/main" val="313292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498C-3111-C742-53C1-1D346E32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11" y="818741"/>
            <a:ext cx="8093731" cy="5409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Sales per Store and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1D4D-A84C-64D6-DC0A-68C6E9EDF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45" y="2284255"/>
            <a:ext cx="5047354" cy="3421789"/>
          </a:xfrm>
        </p:spPr>
        <p:txBody>
          <a:bodyPr>
            <a:noAutofit/>
          </a:bodyPr>
          <a:lstStyle/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1600" dirty="0">
                <a:solidFill>
                  <a:srgbClr val="0D0D0D"/>
                </a:solidFill>
              </a:rPr>
              <a:t>California (CA): CA_3 has the highest sales, while CA_4 has the lowest sales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1600" dirty="0">
                <a:solidFill>
                  <a:srgbClr val="0D0D0D"/>
                </a:solidFill>
              </a:rPr>
              <a:t>Texas (TX): TX_2 has the maximum sales, whereas TX_1 with the least sales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1600" dirty="0">
                <a:solidFill>
                  <a:srgbClr val="0D0D0D"/>
                </a:solidFill>
              </a:rPr>
              <a:t>Wisconsin (WI): WI_2 leads with the maximum sales, while WI_3 has the lowest sales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1600" dirty="0">
                <a:solidFill>
                  <a:srgbClr val="0D0D0D"/>
                </a:solidFill>
              </a:rPr>
              <a:t>US: Stores CA_3 and CA_2 have the highest overall sales, while CA_4 has the lowest number of items sold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1600" dirty="0">
                <a:solidFill>
                  <a:srgbClr val="0D0D0D"/>
                </a:solidFill>
              </a:rPr>
              <a:t>California has the highest number of sales among states</a:t>
            </a:r>
            <a:endParaRPr lang="en-US" sz="1400" dirty="0">
              <a:solidFill>
                <a:srgbClr val="0D0D0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52555-B795-A0FE-21A9-995D309C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09218" y="2284255"/>
            <a:ext cx="4131037" cy="2289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1E55C-13DE-3F24-3788-2A6F0B646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615" y="4483858"/>
            <a:ext cx="4131037" cy="220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89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498C-3111-C742-53C1-1D346E32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11" y="818741"/>
            <a:ext cx="8093731" cy="5409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Sales per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1D4D-A84C-64D6-DC0A-68C6E9EDF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45" y="3300255"/>
            <a:ext cx="5047354" cy="1144745"/>
          </a:xfrm>
        </p:spPr>
        <p:txBody>
          <a:bodyPr>
            <a:noAutofit/>
          </a:bodyPr>
          <a:lstStyle/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000" dirty="0">
                <a:solidFill>
                  <a:srgbClr val="0D0D0D"/>
                </a:solidFill>
              </a:rPr>
              <a:t>Food item 4 exhibits the highest sales volume across all stores and dates, totaling more than 120,000 sales overall  </a:t>
            </a:r>
            <a:endParaRPr lang="en-US" dirty="0">
              <a:solidFill>
                <a:srgbClr val="0D0D0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1E537-6B16-050B-2374-869934DD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1757"/>
            <a:ext cx="5359400" cy="327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5DF7-B78A-9D87-BFB6-5DD6DDFB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EB7EA-748C-9AD2-4640-952DE20BB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55" y="2692400"/>
            <a:ext cx="3645646" cy="23622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kern="0" dirty="0">
                <a:solidFill>
                  <a:srgbClr val="0D0D0D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Data Processing</a:t>
            </a:r>
          </a:p>
          <a:p>
            <a:pPr>
              <a:spcAft>
                <a:spcPts val="1800"/>
              </a:spcAft>
            </a:pPr>
            <a:r>
              <a:rPr lang="en-US" sz="2400" kern="0" dirty="0">
                <a:solidFill>
                  <a:srgbClr val="0D0D0D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Decomposition</a:t>
            </a:r>
          </a:p>
          <a:p>
            <a:pPr>
              <a:spcAft>
                <a:spcPts val="1800"/>
              </a:spcAft>
            </a:pPr>
            <a:r>
              <a:rPr lang="en-US" sz="2400" kern="0" dirty="0">
                <a:solidFill>
                  <a:srgbClr val="0D0D0D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Model selection</a:t>
            </a:r>
            <a:endParaRPr lang="en-US" sz="24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5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DC8B-9F6A-8A8F-39B7-2DFF5D77D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Data Preprocessing</a:t>
            </a:r>
            <a:br>
              <a:rPr lang="en-US" sz="36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12E7-C88F-7046-349B-9E194DE33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435100"/>
          </a:xfrm>
        </p:spPr>
        <p:txBody>
          <a:bodyPr>
            <a:normAutofit/>
          </a:bodyPr>
          <a:lstStyle/>
          <a:p>
            <a:r>
              <a:rPr lang="en-US" sz="2400" dirty="0"/>
              <a:t>Sequential split for training and testing sets to preserve temporal order</a:t>
            </a:r>
            <a:br>
              <a:rPr lang="en-US" sz="2400" dirty="0"/>
            </a:b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760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DC8B-9F6A-8A8F-39B7-2DFF5D77D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54" y="859582"/>
            <a:ext cx="8761413" cy="706964"/>
          </a:xfrm>
        </p:spPr>
        <p:txBody>
          <a:bodyPr>
            <a:normAutofit/>
          </a:bodyPr>
          <a:lstStyle/>
          <a:p>
            <a:r>
              <a:rPr lang="en-US" sz="4000" b="1" dirty="0"/>
              <a:t>Decomposition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C12E7-C88F-7046-349B-9E194DE33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40" y="2362200"/>
            <a:ext cx="5943600" cy="4025899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dirty="0"/>
              <a:t>Original Sales (Top Plot): Shows an increasing trend post-2012 due to new item availability and a consistent upward trend over the years. Seasonal spikes are noticeable, especially at the beginning of each year.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Trend Component (Second Plot): Displays the smoothed-out long-term movement, indicating an upward trend, particularly noticeable post-2012.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Seasonal Component (Third Plot): Captures recurring patterns within each year, highlighting seasonal spikes and dips.</a:t>
            </a:r>
          </a:p>
          <a:p>
            <a:pPr>
              <a:spcAft>
                <a:spcPts val="1200"/>
              </a:spcAft>
            </a:pPr>
            <a:r>
              <a:rPr lang="en-US" sz="1400" dirty="0"/>
              <a:t>Residual Component (Bottom Plot): Represents random fluctuations and irregularities not explained by trend or seasonality.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6C939-56EC-9C53-331E-79EEFC47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60" y="2508250"/>
            <a:ext cx="5943600" cy="29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55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FB84-F050-DDFE-4BB4-6924C06C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2B5A-88F2-7198-C8CE-B06C32384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754" y="2468032"/>
            <a:ext cx="8825659" cy="3416300"/>
          </a:xfrm>
        </p:spPr>
        <p:txBody>
          <a:bodyPr/>
          <a:lstStyle/>
          <a:p>
            <a:pPr algn="l">
              <a:spcAft>
                <a:spcPts val="1200"/>
              </a:spcAft>
            </a:pPr>
            <a:r>
              <a:rPr lang="en-US" sz="2400" b="0" i="0" dirty="0">
                <a:effectLst/>
              </a:rPr>
              <a:t>Timeseries models:</a:t>
            </a:r>
          </a:p>
          <a:p>
            <a:pPr lvl="1">
              <a:spcAft>
                <a:spcPts val="1200"/>
              </a:spcAft>
            </a:pPr>
            <a:r>
              <a:rPr lang="en-US" sz="2000" b="0" i="0" dirty="0">
                <a:effectLst/>
              </a:rPr>
              <a:t>ARIMA</a:t>
            </a:r>
          </a:p>
          <a:p>
            <a:pPr lvl="1">
              <a:spcAft>
                <a:spcPts val="1200"/>
              </a:spcAft>
            </a:pPr>
            <a:r>
              <a:rPr lang="en-US" sz="2000" b="0" i="0" dirty="0">
                <a:effectLst/>
              </a:rPr>
              <a:t>SARIMA</a:t>
            </a:r>
          </a:p>
          <a:p>
            <a:pPr lvl="1">
              <a:spcAft>
                <a:spcPts val="1200"/>
              </a:spcAft>
            </a:pPr>
            <a:r>
              <a:rPr lang="en-US" sz="2000" b="0" i="0" dirty="0">
                <a:effectLst/>
              </a:rPr>
              <a:t>ARIMAX</a:t>
            </a:r>
          </a:p>
          <a:p>
            <a:pPr lvl="1">
              <a:spcAft>
                <a:spcPts val="1200"/>
              </a:spcAft>
            </a:pPr>
            <a:r>
              <a:rPr lang="en-US" sz="2000" b="0" i="0" dirty="0">
                <a:effectLst/>
              </a:rPr>
              <a:t>Prophet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2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46FC-117C-6720-6CA6-C36C0645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Model Comparisons/Model Performance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964A64B-618A-CB77-EC4D-FD9F81604D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390209"/>
              </p:ext>
            </p:extLst>
          </p:nvPr>
        </p:nvGraphicFramePr>
        <p:xfrm>
          <a:off x="2781300" y="2908300"/>
          <a:ext cx="6248400" cy="257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9660">
                  <a:extLst>
                    <a:ext uri="{9D8B030D-6E8A-4147-A177-3AD203B41FA5}">
                      <a16:colId xmlns:a16="http://schemas.microsoft.com/office/drawing/2014/main" val="3131160966"/>
                    </a:ext>
                  </a:extLst>
                </a:gridCol>
                <a:gridCol w="1741770">
                  <a:extLst>
                    <a:ext uri="{9D8B030D-6E8A-4147-A177-3AD203B41FA5}">
                      <a16:colId xmlns:a16="http://schemas.microsoft.com/office/drawing/2014/main" val="4208029682"/>
                    </a:ext>
                  </a:extLst>
                </a:gridCol>
                <a:gridCol w="1996970">
                  <a:extLst>
                    <a:ext uri="{9D8B030D-6E8A-4147-A177-3AD203B41FA5}">
                      <a16:colId xmlns:a16="http://schemas.microsoft.com/office/drawing/2014/main" val="1046106130"/>
                    </a:ext>
                  </a:extLst>
                </a:gridCol>
              </a:tblGrid>
              <a:tr h="53988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Models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RMSE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AIC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8874208"/>
                  </a:ext>
                </a:extLst>
              </a:tr>
              <a:tr h="509554"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bg1"/>
                          </a:solidFill>
                          <a:effectLst/>
                        </a:rPr>
                        <a:t>ARIMA</a:t>
                      </a:r>
                      <a:endParaRPr lang="en-US" sz="2000" b="1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5.12</a:t>
                      </a:r>
                      <a:endParaRPr lang="en-US" sz="1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</a:rPr>
                        <a:t>11,875</a:t>
                      </a:r>
                      <a:endParaRPr lang="en-US" sz="1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9826759"/>
                  </a:ext>
                </a:extLst>
              </a:tr>
              <a:tr h="509554"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bg1"/>
                          </a:solidFill>
                          <a:effectLst/>
                        </a:rPr>
                        <a:t>SARIMA</a:t>
                      </a:r>
                      <a:endParaRPr lang="en-US" sz="20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7.86</a:t>
                      </a:r>
                      <a:endParaRPr lang="en-US" sz="1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</a:rPr>
                        <a:t>13,321</a:t>
                      </a:r>
                      <a:endParaRPr lang="en-US" sz="1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0710555"/>
                  </a:ext>
                </a:extLst>
              </a:tr>
              <a:tr h="509554"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bg1"/>
                          </a:solidFill>
                          <a:effectLst/>
                        </a:rPr>
                        <a:t>ARIMAX</a:t>
                      </a:r>
                      <a:endParaRPr lang="en-US" sz="20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6.05</a:t>
                      </a:r>
                      <a:endParaRPr lang="en-US" sz="1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11,855</a:t>
                      </a:r>
                      <a:endParaRPr lang="en-US" sz="1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8723838"/>
                  </a:ext>
                </a:extLst>
              </a:tr>
              <a:tr h="509554"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solidFill>
                            <a:schemeClr val="bg1"/>
                          </a:solidFill>
                          <a:effectLst/>
                        </a:rPr>
                        <a:t>Prophet</a:t>
                      </a:r>
                      <a:endParaRPr lang="en-US" sz="2000" b="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</a:rPr>
                        <a:t>6.31</a:t>
                      </a:r>
                      <a:endParaRPr lang="en-US" sz="1800" b="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</a:rPr>
                        <a:t>-</a:t>
                      </a:r>
                      <a:endParaRPr lang="en-US" sz="1800" b="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9076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509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A344-C086-86D6-2979-22EE2C0A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ARIMA Model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0F1F6-E0E4-594A-E9C6-CDB822A8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2767340"/>
            <a:ext cx="2325688" cy="203326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RMSE: 5.1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AIC: 11,875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BIC: 11,903 </a:t>
            </a:r>
          </a:p>
          <a:p>
            <a:pPr>
              <a:spcAft>
                <a:spcPts val="1200"/>
              </a:spcAft>
            </a:pPr>
            <a:endParaRPr lang="en-US" sz="2000" dirty="0"/>
          </a:p>
          <a:p>
            <a:pPr>
              <a:spcAft>
                <a:spcPts val="1200"/>
              </a:spcAft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4B668-E80C-E3FE-3715-2910D89CF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72" y="2346745"/>
            <a:ext cx="6303328" cy="416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1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5277-1684-0082-7D49-427580D9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669E1-5E56-C086-3A5E-7FD48D26B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00515"/>
            <a:ext cx="7980218" cy="387168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Developed advanced timeseries models to create accurate order forecasts.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Significant business implications, including optimized procurement strategies, and targeted operational decisions to enhance sales and customer satisfaction.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3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65277-1684-0082-7D49-427580D9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Direction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685A1D-3B51-0FE1-F1CA-FBF8A91750EA}"/>
              </a:ext>
            </a:extLst>
          </p:cNvPr>
          <p:cNvSpPr txBox="1">
            <a:spLocks/>
          </p:cNvSpPr>
          <p:nvPr/>
        </p:nvSpPr>
        <p:spPr>
          <a:xfrm>
            <a:off x="1154954" y="2222500"/>
            <a:ext cx="9271746" cy="4043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Feature Engineering: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Incorporate additional features such as promotional events, seasonal trends, and competitor pricing to capture more comprehensive factors influencing sales variability.</a:t>
            </a:r>
          </a:p>
          <a:p>
            <a:pPr>
              <a:lnSpc>
                <a:spcPct val="150000"/>
              </a:lnSpc>
            </a:pPr>
            <a:r>
              <a:rPr lang="en-US" dirty="0"/>
              <a:t>Ensemble Modeling: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Explore ensemble techniques that combine the strengths of multiple models (e.g., ARIMA, SARIMA, and Prophet) to leverage their collective predictive power and mitigate individual model weaknesses.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Algorithms: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Explore advanced machine learning algorithms like Gradient Boosting Machines (GBM), Long Short-Term Memory (LSTM) networks, or neural networks to capture complex temporal patterns.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9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9A44-F600-833D-F1E0-3EFFF017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Problem statement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793A9-2AAA-C0CC-BD64-5B5FB4C7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444" y="2494280"/>
            <a:ext cx="6149756" cy="4211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Walmart aims to predict daily sales of ten food items in California, Texas, and Wisconsin stores.</a:t>
            </a:r>
          </a:p>
          <a:p>
            <a:pPr>
              <a:spcAft>
                <a:spcPts val="600"/>
              </a:spcAft>
            </a:pPr>
            <a:r>
              <a:rPr lang="en-US" dirty="0"/>
              <a:t>Precise sales forecasts are crucial for: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maintaining optimal inventory levels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preventing stockouts or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overstocking</a:t>
            </a:r>
          </a:p>
          <a:p>
            <a:pPr>
              <a:spcAft>
                <a:spcPts val="600"/>
              </a:spcAft>
            </a:pPr>
            <a:r>
              <a:rPr lang="en-US" dirty="0"/>
              <a:t>The dataset covers 1913 days from 2011 to 2016, with a focus on forecasting daily sales for the next 28 days.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29AA1-AD2E-3F00-FE5C-D21708ADF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882899"/>
            <a:ext cx="3886200" cy="25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01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53FE4-0F7E-9393-7C20-676A6B5E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213" y="2984500"/>
            <a:ext cx="8915400" cy="118814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8586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6AD3-0DCC-0078-1B96-9827C686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9A282-437B-C7B5-6575-DB2E779D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960" y="2362200"/>
            <a:ext cx="8915400" cy="40062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source: </a:t>
            </a:r>
            <a:r>
              <a:rPr lang="en-US" dirty="0">
                <a:hlinkClick r:id="rId3"/>
              </a:rPr>
              <a:t>Kaggle</a:t>
            </a:r>
            <a:endParaRPr lang="en-US" dirty="0"/>
          </a:p>
          <a:p>
            <a:r>
              <a:rPr lang="en-US" dirty="0"/>
              <a:t>Datasets: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D0D0D"/>
                </a:solidFill>
                <a:effectLst/>
              </a:rPr>
              <a:t>Calendar: Dates on which the products are sold (2011-2016).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</a:rPr>
              <a:t>S</a:t>
            </a:r>
            <a:r>
              <a:rPr lang="en-US" i="0" dirty="0">
                <a:solidFill>
                  <a:srgbClr val="0D0D0D"/>
                </a:solidFill>
                <a:effectLst/>
              </a:rPr>
              <a:t>ell prices</a:t>
            </a:r>
            <a:r>
              <a:rPr lang="en-US" dirty="0">
                <a:solidFill>
                  <a:srgbClr val="0D0D0D"/>
                </a:solidFill>
              </a:rPr>
              <a:t>: </a:t>
            </a:r>
            <a:r>
              <a:rPr lang="en-US" i="0" dirty="0">
                <a:solidFill>
                  <a:srgbClr val="0D0D0D"/>
                </a:solidFill>
                <a:effectLst/>
              </a:rPr>
              <a:t>price of the products sold per store and date.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D0D0D"/>
                </a:solidFill>
                <a:effectLst/>
              </a:rPr>
              <a:t>Sales-training</a:t>
            </a:r>
            <a:r>
              <a:rPr lang="en-US" dirty="0">
                <a:solidFill>
                  <a:srgbClr val="0D0D0D"/>
                </a:solidFill>
              </a:rPr>
              <a:t>: H</a:t>
            </a:r>
            <a:r>
              <a:rPr lang="en-US" i="0" dirty="0">
                <a:solidFill>
                  <a:srgbClr val="0D0D0D"/>
                </a:solidFill>
                <a:effectLst/>
              </a:rPr>
              <a:t>istorical daily unit sales data per product and store for day-1 to day-1913.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D0D0D"/>
                </a:solidFill>
                <a:effectLst/>
              </a:rPr>
              <a:t>Sales</a:t>
            </a:r>
            <a:r>
              <a:rPr lang="en-US" dirty="0">
                <a:solidFill>
                  <a:srgbClr val="0D0D0D"/>
                </a:solidFill>
              </a:rPr>
              <a:t>-All: </a:t>
            </a:r>
            <a:r>
              <a:rPr lang="en-US" i="0" dirty="0">
                <a:solidFill>
                  <a:srgbClr val="0D0D0D"/>
                </a:solidFill>
                <a:effectLst/>
              </a:rPr>
              <a:t>Sales data for day-1 to day-1941 (contains the next 28 days).</a:t>
            </a:r>
          </a:p>
          <a:p>
            <a:r>
              <a:rPr lang="en-US" dirty="0"/>
              <a:t>Data Organization: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</a:rPr>
              <a:t>Merged all the datasets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</a:rPr>
              <a:t>Ordered by week (temporal nature)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</a:rPr>
              <a:t>Total features: 13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46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9A62-50AD-A46D-855E-D1A21030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8657-6D98-2FBC-10A8-EDCC8274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170146" cy="34163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Check for Missing Values:</a:t>
            </a:r>
          </a:p>
          <a:p>
            <a:pPr lvl="1"/>
            <a:r>
              <a:rPr lang="en-US" sz="1800" dirty="0"/>
              <a:t>Identified missing values in '</a:t>
            </a:r>
            <a:r>
              <a:rPr lang="en-US" sz="1800" dirty="0" err="1"/>
              <a:t>sell_price</a:t>
            </a:r>
            <a:r>
              <a:rPr lang="en-US" sz="1800" dirty="0"/>
              <a:t>', '</a:t>
            </a:r>
            <a:r>
              <a:rPr lang="en-US" sz="1800" dirty="0" err="1"/>
              <a:t>event_type</a:t>
            </a:r>
            <a:r>
              <a:rPr lang="en-US" sz="1800" dirty="0"/>
              <a:t>', and '</a:t>
            </a:r>
            <a:r>
              <a:rPr lang="en-US" sz="1800" dirty="0" err="1"/>
              <a:t>event_name</a:t>
            </a:r>
            <a:r>
              <a:rPr lang="en-US" sz="1800" dirty="0"/>
              <a:t>' columns</a:t>
            </a:r>
          </a:p>
          <a:p>
            <a:pPr lvl="1"/>
            <a:r>
              <a:rPr lang="en-US" sz="1800" dirty="0"/>
              <a:t>Filled null values in :</a:t>
            </a:r>
          </a:p>
          <a:p>
            <a:pPr lvl="2"/>
            <a:r>
              <a:rPr lang="en-US" sz="1600" dirty="0"/>
              <a:t> '</a:t>
            </a:r>
            <a:r>
              <a:rPr lang="en-US" sz="1600" dirty="0" err="1"/>
              <a:t>event_type</a:t>
            </a:r>
            <a:r>
              <a:rPr lang="en-US" sz="1600" dirty="0"/>
              <a:t>' and '</a:t>
            </a:r>
            <a:r>
              <a:rPr lang="en-US" sz="1600" dirty="0" err="1"/>
              <a:t>event_name</a:t>
            </a:r>
            <a:r>
              <a:rPr lang="en-US" sz="1600" dirty="0"/>
              <a:t>’ columns with 'None' to indicate no event</a:t>
            </a:r>
          </a:p>
          <a:p>
            <a:pPr lvl="2"/>
            <a:r>
              <a:rPr lang="en-US" sz="1600" dirty="0"/>
              <a:t>'</a:t>
            </a:r>
            <a:r>
              <a:rPr lang="en-US" sz="1600" dirty="0" err="1"/>
              <a:t>sell_price</a:t>
            </a:r>
            <a:r>
              <a:rPr lang="en-US" sz="1600" dirty="0"/>
              <a:t>' by filling with the mean of each year for each item at each store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54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9A62-50AD-A46D-855E-D1A21030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Exploratory Data Analysis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38657-6D98-2FBC-10A8-EDCC8274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5424266" cy="3416300"/>
          </a:xfrm>
        </p:spPr>
        <p:txBody>
          <a:bodyPr/>
          <a:lstStyle/>
          <a:p>
            <a:pPr>
              <a:spcBef>
                <a:spcPts val="1600"/>
              </a:spcBef>
              <a:spcAft>
                <a:spcPts val="1800"/>
              </a:spcAft>
            </a:pPr>
            <a:r>
              <a:rPr lang="en-US" sz="2400" dirty="0"/>
              <a:t>Individual Feature Distributions</a:t>
            </a:r>
          </a:p>
          <a:p>
            <a:pPr>
              <a:spcBef>
                <a:spcPts val="1600"/>
              </a:spcBef>
              <a:spcAft>
                <a:spcPts val="1800"/>
              </a:spcAft>
            </a:pPr>
            <a:r>
              <a:rPr lang="en-US" sz="2400" dirty="0"/>
              <a:t>Exploring Sales Distribution</a:t>
            </a:r>
          </a:p>
          <a:p>
            <a:endParaRPr lang="en-US" dirty="0"/>
          </a:p>
        </p:txBody>
      </p:sp>
      <p:pic>
        <p:nvPicPr>
          <p:cNvPr id="2052" name="Picture 4" descr="Automate Exploratory Data Analysis Image">
            <a:extLst>
              <a:ext uri="{FF2B5EF4-FFF2-40B4-BE49-F238E27FC236}">
                <a16:creationId xmlns:a16="http://schemas.microsoft.com/office/drawing/2014/main" id="{E36A7126-93B6-876C-2EA2-663411D9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33" y="2738962"/>
            <a:ext cx="4346712" cy="289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065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3D39-21D7-37AD-2BF5-5A22CEA0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Individual Feature Distributions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1D57BF-58C3-6A37-CBFE-F694A9E50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375428" y="2266088"/>
            <a:ext cx="4682205" cy="304240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176D97-E45B-1F7F-39FD-B0F29F07D45E}"/>
              </a:ext>
            </a:extLst>
          </p:cNvPr>
          <p:cNvSpPr txBox="1">
            <a:spLocks/>
          </p:cNvSpPr>
          <p:nvPr/>
        </p:nvSpPr>
        <p:spPr>
          <a:xfrm>
            <a:off x="853024" y="2303846"/>
            <a:ext cx="4960815" cy="3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Most Features Appears Sensible</a:t>
            </a:r>
          </a:p>
          <a:p>
            <a:pPr>
              <a:spcAft>
                <a:spcPts val="1200"/>
              </a:spcAft>
            </a:pPr>
            <a:r>
              <a:rPr lang="en-US" dirty="0"/>
              <a:t>Sales distribution: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</a:rPr>
              <a:t>Concentration of sales in lower quantities (99.6% of all sales fall below 25 units)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</a:rPr>
              <a:t>Food item 4 stands out with sales exceeding 35 units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</a:rPr>
              <a:t>All other food items have sales below the 35-unit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94A7E1-6A27-CB93-CE9B-548BA57CF4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15300" y="5308490"/>
            <a:ext cx="2745329" cy="130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5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498C-3111-C742-53C1-1D346E32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11" y="818741"/>
            <a:ext cx="8093731" cy="5409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Daily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1D4D-A84C-64D6-DC0A-68C6E9EDF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45" y="2617470"/>
            <a:ext cx="5047354" cy="3421789"/>
          </a:xfrm>
        </p:spPr>
        <p:txBody>
          <a:bodyPr>
            <a:noAutofit/>
          </a:bodyPr>
          <a:lstStyle/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dirty="0">
                <a:solidFill>
                  <a:srgbClr val="0D0D0D"/>
                </a:solidFill>
              </a:rPr>
              <a:t>Food item 4 has a significantly higher number of sales compared to others </a:t>
            </a:r>
          </a:p>
          <a:p>
            <a:pPr marL="342900" lvl="1" indent="-342900">
              <a:spcBef>
                <a:spcPts val="1600"/>
              </a:spcBef>
              <a:spcAft>
                <a:spcPts val="1200"/>
              </a:spcAft>
            </a:pPr>
            <a:r>
              <a:rPr lang="en-US" sz="1800" dirty="0">
                <a:solidFill>
                  <a:srgbClr val="0D0D0D"/>
                </a:solidFill>
              </a:rPr>
              <a:t>Sales of food items 4,8, and 9 begin in the year 2012</a:t>
            </a:r>
          </a:p>
          <a:p>
            <a:pPr marL="342900" lvl="1" indent="-342900">
              <a:spcBef>
                <a:spcPts val="1600"/>
              </a:spcBef>
              <a:spcAft>
                <a:spcPts val="1200"/>
              </a:spcAft>
            </a:pPr>
            <a:r>
              <a:rPr lang="en-US" sz="1800" dirty="0">
                <a:solidFill>
                  <a:srgbClr val="0D0D0D"/>
                </a:solidFill>
              </a:rPr>
              <a:t>Food items 1 and 5 experienced periods with zero sales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96299-3B9E-7564-5DC2-B6B21D17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2779598"/>
            <a:ext cx="6253857" cy="309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1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498C-3111-C742-53C1-1D346E32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11" y="818741"/>
            <a:ext cx="8093731" cy="5409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Monthly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1D4D-A84C-64D6-DC0A-68C6E9EDF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45" y="2617470"/>
            <a:ext cx="5047354" cy="3421789"/>
          </a:xfrm>
        </p:spPr>
        <p:txBody>
          <a:bodyPr>
            <a:noAutofit/>
          </a:bodyPr>
          <a:lstStyle/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000" dirty="0">
                <a:solidFill>
                  <a:srgbClr val="0D0D0D"/>
                </a:solidFill>
              </a:rPr>
              <a:t>Fluctuations in sales volumes without a consistent seasonal pattern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000" dirty="0">
                <a:solidFill>
                  <a:srgbClr val="0D0D0D"/>
                </a:solidFill>
              </a:rPr>
              <a:t>Variable sales trends throughout the year across the items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endParaRPr lang="en-US" dirty="0">
              <a:solidFill>
                <a:srgbClr val="0D0D0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96299-3B9E-7564-5DC2-B6B21D17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9099" y="3238501"/>
            <a:ext cx="6426201" cy="19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0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498C-3111-C742-53C1-1D346E32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11" y="818741"/>
            <a:ext cx="8093731" cy="5409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Sales per Year and Weekday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1D4D-A84C-64D6-DC0A-68C6E9EDF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45" y="2617470"/>
            <a:ext cx="5047354" cy="3421789"/>
          </a:xfrm>
        </p:spPr>
        <p:txBody>
          <a:bodyPr>
            <a:noAutofit/>
          </a:bodyPr>
          <a:lstStyle/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000" dirty="0">
                <a:solidFill>
                  <a:srgbClr val="0D0D0D"/>
                </a:solidFill>
              </a:rPr>
              <a:t>Years 2012 and 2013 have the highest number of sales 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000" dirty="0">
                <a:solidFill>
                  <a:srgbClr val="0D0D0D"/>
                </a:solidFill>
              </a:rPr>
              <a:t>Saturday has the highest number of sales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52555-B795-A0FE-21A9-995D309C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330" y="2218648"/>
            <a:ext cx="3796925" cy="2109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1E55C-13DE-3F24-3788-2A6F0B646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43500" y="4165558"/>
            <a:ext cx="4066776" cy="24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15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{FA9CDB33-6DE9-2643-AF1B-1431382F868B}tf10001076</Template>
  <TotalTime>6029</TotalTime>
  <Words>786</Words>
  <Application>Microsoft Macintosh PowerPoint</Application>
  <PresentationFormat>Widescreen</PresentationFormat>
  <Paragraphs>115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Times New Roman</vt:lpstr>
      <vt:lpstr>Wingdings 3</vt:lpstr>
      <vt:lpstr>Ion Boardroom</vt:lpstr>
      <vt:lpstr>Predict the Unit Sales of Walmart Retail Foods</vt:lpstr>
      <vt:lpstr>Problem statement </vt:lpstr>
      <vt:lpstr>Data Information</vt:lpstr>
      <vt:lpstr>Data Cleaning</vt:lpstr>
      <vt:lpstr>Exploratory Data Analysis </vt:lpstr>
      <vt:lpstr>Individual Feature Distributions </vt:lpstr>
      <vt:lpstr>Daily Sales</vt:lpstr>
      <vt:lpstr>Monthly Sales</vt:lpstr>
      <vt:lpstr>Sales per Year and Weekday</vt:lpstr>
      <vt:lpstr>Sales per Store and State</vt:lpstr>
      <vt:lpstr>Sales per Item</vt:lpstr>
      <vt:lpstr>Modeling</vt:lpstr>
      <vt:lpstr>Data Preprocessing </vt:lpstr>
      <vt:lpstr>Decomposition</vt:lpstr>
      <vt:lpstr>Model Selection</vt:lpstr>
      <vt:lpstr>Model Comparisons/Model Performance</vt:lpstr>
      <vt:lpstr>ARIMA Model </vt:lpstr>
      <vt:lpstr>Remarks</vt:lpstr>
      <vt:lpstr>Future Direction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the number of meal orders for Upcoming 10 Weeks </dc:title>
  <dc:creator>arezoomem@outlook.com</dc:creator>
  <cp:lastModifiedBy>arezoomem@outlook.com</cp:lastModifiedBy>
  <cp:revision>9</cp:revision>
  <dcterms:created xsi:type="dcterms:W3CDTF">2024-03-06T21:57:34Z</dcterms:created>
  <dcterms:modified xsi:type="dcterms:W3CDTF">2024-05-06T15:04:30Z</dcterms:modified>
</cp:coreProperties>
</file>